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17" r:id="rId3"/>
    <p:sldId id="1018" r:id="rId4"/>
    <p:sldId id="1019" r:id="rId5"/>
    <p:sldId id="1020" r:id="rId6"/>
    <p:sldId id="1021" r:id="rId7"/>
    <p:sldId id="1009" r:id="rId8"/>
    <p:sldId id="1010" r:id="rId9"/>
    <p:sldId id="1011" r:id="rId10"/>
    <p:sldId id="1012" r:id="rId11"/>
    <p:sldId id="1030" r:id="rId12"/>
    <p:sldId id="1023" r:id="rId13"/>
    <p:sldId id="1031" r:id="rId14"/>
    <p:sldId id="1024" r:id="rId15"/>
    <p:sldId id="1026" r:id="rId16"/>
    <p:sldId id="1027" r:id="rId17"/>
    <p:sldId id="1013" r:id="rId18"/>
    <p:sldId id="1028" r:id="rId19"/>
    <p:sldId id="1029" r:id="rId20"/>
    <p:sldId id="1032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  Helping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at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home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Get ready—Start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It’s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 to do chores with the help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的帮助下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kind of smart appliances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400" y="890964"/>
            <a:ext cx="4182443" cy="492052"/>
          </a:xfrm>
          <a:prstGeom prst="rect">
            <a:avLst/>
          </a:prstGeom>
        </p:spPr>
      </p:pic>
      <p:pic>
        <p:nvPicPr>
          <p:cNvPr id="6" name="qtf98a.jpg" descr="id:21474919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10830" y="2780928"/>
            <a:ext cx="1720510" cy="1391208"/>
          </a:xfrm>
          <a:prstGeom prst="rect">
            <a:avLst/>
          </a:prstGeom>
        </p:spPr>
      </p:pic>
      <p:pic>
        <p:nvPicPr>
          <p:cNvPr id="7" name="qtf98b.jpg" descr="id:214749191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856124" y="2780928"/>
            <a:ext cx="2327314" cy="1391208"/>
          </a:xfrm>
          <a:prstGeom prst="rect">
            <a:avLst/>
          </a:prstGeom>
        </p:spPr>
      </p:pic>
      <p:pic>
        <p:nvPicPr>
          <p:cNvPr id="8" name="qtf98c.jpg" descr="id:214749192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920166" y="2780927"/>
            <a:ext cx="1287608" cy="139120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82638" y="8459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60854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下图中，属于智能家电的是扫地机器人。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00821"/>
          </a:xfrm>
          <a:solidFill>
            <a:srgbClr val="E8F6FD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endParaRPr lang="en-US" altLang="zh-CN" sz="14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是形式主语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真正的主语是后面的动词不定式。形容词是表语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用来描述做某事的性质或特点。在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就是用这个句型来表达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在智能家电的帮助下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是容易的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35" y="755467"/>
            <a:ext cx="1425147" cy="42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362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6010275" algn="l"/>
                <a:tab pos="6013450" algn="l"/>
                <a:tab pos="9685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6010275" algn="l"/>
                <a:tab pos="6013450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tidy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6010275" algn="l"/>
                <a:tab pos="6013450" algn="l"/>
                <a:tab pos="96853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6010275" algn="l"/>
                <a:tab pos="6013450" algn="l"/>
                <a:tab pos="96853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Dad,look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6010275" algn="l"/>
                <a:tab pos="6013450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7356"/>
            <a:ext cx="11485848" cy="125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job.”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用于称赞别人做得好；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work.”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job.”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似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更侧重于工作任务有成效，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done.”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表达错误。故选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5661" y="8509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4166" y="27809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0336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扫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与动物搭配，故选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86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6010275" algn="l"/>
                <a:tab pos="96853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It’s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feather duster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鸡毛掸子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used 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它可以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用来做什么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6010275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6010275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dishes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6010275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desk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271" y="917956"/>
            <a:ext cx="3042092" cy="432172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412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鸡毛掸子通常用于清扫家具表面的灰尘。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“Cleaning the desk.”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符合鸡毛掸子的用途，故选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4166" y="8631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721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27772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help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　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768" y="894351"/>
            <a:ext cx="4180458" cy="48090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70084"/>
            <a:ext cx="11485848" cy="183101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Thanks,Cole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clean the table first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outside to play now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Cole,we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chores to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2494806" y="1330209"/>
            <a:ext cx="423514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631710" y="1315751"/>
            <a:ext cx="423514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3994072"/>
            <a:ext cx="11485848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you help 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可知，妈妈要说还有很多家务要做，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Cole,we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chores to do.”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5293852"/>
            <a:ext cx="11485848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Yes,please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在询问是否可以先做某事，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 I clean the table first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86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994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Yes,please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在那之前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bring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some water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need to clean the windows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problem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34748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Thanks,Cole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clean the table first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outside to play now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Cole,we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chores to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4006974" y="21032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66443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zh-CN" altLang="zh-CN" b="1" spc="-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b="1" spc="-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“Before </a:t>
            </a:r>
            <a:r>
              <a:rPr lang="en-US" altLang="zh-CN" b="1" spc="-2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that,can</a:t>
            </a:r>
            <a:r>
              <a:rPr lang="en-US" altLang="zh-CN" b="1" spc="-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bring me some water</a:t>
            </a:r>
            <a:r>
              <a:rPr lang="zh-CN" altLang="zh-CN" b="1" spc="-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pc="-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spc="-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 problem.”</a:t>
            </a:r>
          </a:p>
          <a:p>
            <a:pPr algn="l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答应去拿水，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 you are.”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11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9881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job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home looks really nice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8582" y="2051612"/>
            <a:ext cx="11368120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Thanks,Cole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clean the table first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outside to play now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Cole,we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chores to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4138686" y="735673"/>
            <a:ext cx="444352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50790" y="1322296"/>
            <a:ext cx="444352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4047608"/>
            <a:ext cx="11485848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“Great job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home looks really nice now.”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可知，妈妈在感谢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Cole,“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Thanks,Cole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5294175"/>
            <a:ext cx="11485848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在询问妈妈能否做某事，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 I go outside to play now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01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1363"/>
            <a:ext cx="11485848" cy="463594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家的周末家庭清扫日到了。来看看她们一家是如何度过这一天的吧。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Saturday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family’s cleaning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chores to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 sweeps the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 is very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a long time to make it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 helps clean the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sister is too young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年幼的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helps feed the cat and puts the toys in the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 makes my little sister’s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lot of things to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wash the dishes after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that,I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out the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rubbish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heavy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重的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can do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finish all these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chores,our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looks very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tired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累的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happy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7356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（一）阅读短文，判断句子正（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Sunday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floor is easy to clean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house is clean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tired but happy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1294588"/>
            <a:ext cx="4042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38" y="2943416"/>
            <a:ext cx="4042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54930" y="4616192"/>
            <a:ext cx="42351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1900563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Saturday today.”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可知，今天是星期六，不是星期日，故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8"/>
          <p:cNvSpPr txBox="1">
            <a:spLocks/>
          </p:cNvSpPr>
          <p:nvPr/>
        </p:nvSpPr>
        <p:spPr bwMode="auto">
          <a:xfrm>
            <a:off x="360854" y="3575276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floor is very dirty It takes him a long time to make it clean.”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可知，地板很难打扫干净，故填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9"/>
          <p:cNvSpPr txBox="1">
            <a:spLocks/>
          </p:cNvSpPr>
          <p:nvPr/>
        </p:nvSpPr>
        <p:spPr bwMode="auto">
          <a:xfrm>
            <a:off x="360854" y="5247672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our house looks very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tired but happy.”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可知，房子变干净了，他们虽然累但很开心，故填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78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想制作一张待办清单。请你帮她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填写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吧。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910919"/>
            <a:ext cx="3960440" cy="46151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7518" y="2150612"/>
            <a:ext cx="11306320" cy="33239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sister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29254" y="2699684"/>
            <a:ext cx="249780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sweep the floor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96246" y="2696523"/>
            <a:ext cx="4276684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make my little sister’s bed </a:t>
            </a:r>
            <a:endParaRPr lang="en-US" altLang="zh-CN" dirty="0" smtClean="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75788" y="3415865"/>
            <a:ext cx="4195481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clean the </a:t>
            </a:r>
            <a:r>
              <a:rPr lang="en-US" altLang="zh-CN" dirty="0" smtClean="0">
                <a:cs typeface="Times New Roman" panose="02020603050405020304" pitchFamily="18" charset="0"/>
              </a:rPr>
              <a:t>table</a:t>
            </a:r>
          </a:p>
        </p:txBody>
      </p:sp>
      <p:sp>
        <p:nvSpPr>
          <p:cNvPr id="9" name="矩形 8"/>
          <p:cNvSpPr/>
          <p:nvPr/>
        </p:nvSpPr>
        <p:spPr>
          <a:xfrm>
            <a:off x="2062758" y="4035813"/>
            <a:ext cx="76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wash the </a:t>
            </a:r>
            <a:r>
              <a:rPr lang="en-US" altLang="zh-CN" dirty="0" err="1">
                <a:cs typeface="Times New Roman" panose="02020603050405020304" pitchFamily="18" charset="0"/>
              </a:rPr>
              <a:t>dishes,take</a:t>
            </a:r>
            <a:r>
              <a:rPr lang="en-US" altLang="zh-CN" dirty="0">
                <a:cs typeface="Times New Roman" panose="02020603050405020304" pitchFamily="18" charset="0"/>
              </a:rPr>
              <a:t> out the </a:t>
            </a:r>
            <a:r>
              <a:rPr lang="en-US" altLang="zh-CN" dirty="0" smtClean="0">
                <a:cs typeface="Times New Roman" panose="02020603050405020304" pitchFamily="18" charset="0"/>
              </a:rPr>
              <a:t>rubbish</a:t>
            </a:r>
          </a:p>
        </p:txBody>
      </p:sp>
      <p:sp>
        <p:nvSpPr>
          <p:cNvPr id="10" name="矩形 9"/>
          <p:cNvSpPr/>
          <p:nvPr/>
        </p:nvSpPr>
        <p:spPr>
          <a:xfrm>
            <a:off x="2998862" y="4637289"/>
            <a:ext cx="7632848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feed the </a:t>
            </a:r>
            <a:r>
              <a:rPr lang="en-US" altLang="zh-CN" dirty="0" err="1">
                <a:cs typeface="Times New Roman" panose="02020603050405020304" pitchFamily="18" charset="0"/>
              </a:rPr>
              <a:t>cat,put</a:t>
            </a:r>
            <a:r>
              <a:rPr lang="en-US" altLang="zh-CN" dirty="0">
                <a:cs typeface="Times New Roman" panose="02020603050405020304" pitchFamily="18" charset="0"/>
              </a:rPr>
              <a:t> the toys in the </a:t>
            </a:r>
            <a:r>
              <a:rPr lang="en-US" altLang="zh-CN" dirty="0" smtClean="0">
                <a:cs typeface="Times New Roman" panose="02020603050405020304" pitchFamily="18" charset="0"/>
              </a:rPr>
              <a:t>box</a:t>
            </a:r>
          </a:p>
        </p:txBody>
      </p:sp>
    </p:spTree>
    <p:extLst>
      <p:ext uri="{BB962C8B-B14F-4D97-AF65-F5344CB8AC3E}">
        <p14:creationId xmlns:p14="http://schemas.microsoft.com/office/powerpoint/2010/main" val="167327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078" y="1295465"/>
            <a:ext cx="11449272" cy="525303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518060"/>
              </p:ext>
            </p:extLst>
          </p:nvPr>
        </p:nvGraphicFramePr>
        <p:xfrm>
          <a:off x="376200" y="1820768"/>
          <a:ext cx="1143427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885592">
                  <a:extLst>
                    <a:ext uri="{9D8B030D-6E8A-4147-A177-3AD203B41FA5}">
                      <a16:colId xmlns:a16="http://schemas.microsoft.com/office/drawing/2014/main" val="1052513355"/>
                    </a:ext>
                  </a:extLst>
                </a:gridCol>
                <a:gridCol w="10548680">
                  <a:extLst>
                    <a:ext uri="{9D8B030D-6E8A-4147-A177-3AD203B41FA5}">
                      <a16:colId xmlns:a16="http://schemas.microsoft.com/office/drawing/2014/main" val="18823179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单元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脉络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4980522"/>
                  </a:ext>
                </a:extLst>
              </a:tr>
            </a:tbl>
          </a:graphicData>
        </a:graphic>
      </p:graphicFrame>
      <p:pic>
        <p:nvPicPr>
          <p:cNvPr id="1026" name="dt2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816" y="2231569"/>
            <a:ext cx="10009112" cy="288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657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father sweeps the floor.”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0"/>
          <p:cNvSpPr txBox="1">
            <a:spLocks/>
          </p:cNvSpPr>
          <p:nvPr/>
        </p:nvSpPr>
        <p:spPr bwMode="auto">
          <a:xfrm>
            <a:off x="360854" y="14852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mother makes my little sister’s bed.”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0"/>
          <p:cNvSpPr txBox="1">
            <a:spLocks/>
          </p:cNvSpPr>
          <p:nvPr/>
        </p:nvSpPr>
        <p:spPr bwMode="auto">
          <a:xfrm>
            <a:off x="360854" y="21920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brother helps clean the table.”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0"/>
          <p:cNvSpPr txBox="1">
            <a:spLocks/>
          </p:cNvSpPr>
          <p:nvPr/>
        </p:nvSpPr>
        <p:spPr bwMode="auto">
          <a:xfrm>
            <a:off x="360854" y="29179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need to wash the dishes after breakfast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that,I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out the rubbish.”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10"/>
          <p:cNvSpPr txBox="1">
            <a:spLocks/>
          </p:cNvSpPr>
          <p:nvPr/>
        </p:nvSpPr>
        <p:spPr bwMode="auto">
          <a:xfrm>
            <a:off x="360854" y="422108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little sister is too young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helps feed the cat and puts the toys in the box.”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78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231082"/>
              </p:ext>
            </p:extLst>
          </p:nvPr>
        </p:nvGraphicFramePr>
        <p:xfrm>
          <a:off x="406574" y="933562"/>
          <a:ext cx="11377264" cy="5349240"/>
        </p:xfrm>
        <a:graphic>
          <a:graphicData uri="http://schemas.openxmlformats.org/drawingml/2006/table">
            <a:tbl>
              <a:tblPr firstRow="1" firstCol="1" bandRow="1"/>
              <a:tblGrid>
                <a:gridCol w="864096">
                  <a:extLst>
                    <a:ext uri="{9D8B030D-6E8A-4147-A177-3AD203B41FA5}">
                      <a16:colId xmlns:a16="http://schemas.microsoft.com/office/drawing/2014/main" val="1981113896"/>
                    </a:ext>
                  </a:extLst>
                </a:gridCol>
                <a:gridCol w="10513168">
                  <a:extLst>
                    <a:ext uri="{9D8B030D-6E8A-4147-A177-3AD203B41FA5}">
                      <a16:colId xmlns:a16="http://schemas.microsoft.com/office/drawing/2014/main" val="2514470106"/>
                    </a:ext>
                  </a:extLst>
                </a:gridCol>
              </a:tblGrid>
              <a:tr h="3935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/w/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6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ork,</a:t>
                      </a:r>
                      <a:r>
                        <a:rPr lang="en-US" sz="26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ater,</a:t>
                      </a:r>
                      <a:r>
                        <a:rPr lang="en-US" sz="26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ash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/j/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6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ou,</a:t>
                      </a:r>
                      <a:r>
                        <a:rPr lang="en-US" sz="26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ard,</a:t>
                      </a:r>
                      <a:r>
                        <a:rPr lang="en-US" sz="26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498" marR="20498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602306"/>
                  </a:ext>
                </a:extLst>
              </a:tr>
              <a:tr h="413240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phew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啊，唷，唉　　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wash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洗　　　　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dish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盘子，碟子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feed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喂养，给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食物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sweep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扫，打扫　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floor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地板，地面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rubbish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垃圾　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chore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家庭杂务　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可以（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表示允许某人做某事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outside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在室外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tidy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整理，收拾　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easy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容易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清洁的，干净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075" algn="l"/>
                          <a:tab pos="6997700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woof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汪汪（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形容狗吠声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任务，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事情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dirty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脏的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desk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书桌，写字台　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wall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墙　　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again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再一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次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498" marR="20498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029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755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694110"/>
              </p:ext>
            </p:extLst>
          </p:nvPr>
        </p:nvGraphicFramePr>
        <p:xfrm>
          <a:off x="379831" y="991269"/>
          <a:ext cx="11440219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1072521">
                  <a:extLst>
                    <a:ext uri="{9D8B030D-6E8A-4147-A177-3AD203B41FA5}">
                      <a16:colId xmlns:a16="http://schemas.microsoft.com/office/drawing/2014/main" val="1910290861"/>
                    </a:ext>
                  </a:extLst>
                </a:gridCol>
                <a:gridCol w="10367698">
                  <a:extLst>
                    <a:ext uri="{9D8B030D-6E8A-4147-A177-3AD203B41FA5}">
                      <a16:colId xmlns:a16="http://schemas.microsoft.com/office/drawing/2014/main" val="401810274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除此之外，还　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problem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问题　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finish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完成，做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完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sunshine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阳光；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幸福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有时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感觉到，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觉得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tired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困倦的；疲惫的，累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helpful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有用的，有帮助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warm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）变暖和；温暖的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浇水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yard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庭院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帮手；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助手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pick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采，摘　　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pig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猪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cow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母牛；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奶牛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收集，采集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cut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修剪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grass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草，青草</a:t>
                      </a:r>
                    </a:p>
                  </a:txBody>
                  <a:tcPr marL="22450" marR="2245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79662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30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610329"/>
              </p:ext>
            </p:extLst>
          </p:nvPr>
        </p:nvGraphicFramePr>
        <p:xfrm>
          <a:off x="406574" y="764704"/>
          <a:ext cx="11377264" cy="5760720"/>
        </p:xfrm>
        <a:graphic>
          <a:graphicData uri="http://schemas.openxmlformats.org/drawingml/2006/table">
            <a:tbl>
              <a:tblPr firstRow="1" firstCol="1" bandRow="1"/>
              <a:tblGrid>
                <a:gridCol w="924403">
                  <a:extLst>
                    <a:ext uri="{9D8B030D-6E8A-4147-A177-3AD203B41FA5}">
                      <a16:colId xmlns:a16="http://schemas.microsoft.com/office/drawing/2014/main" val="4028064503"/>
                    </a:ext>
                  </a:extLst>
                </a:gridCol>
                <a:gridCol w="10452861">
                  <a:extLst>
                    <a:ext uri="{9D8B030D-6E8A-4147-A177-3AD203B41FA5}">
                      <a16:colId xmlns:a16="http://schemas.microsoft.com/office/drawing/2014/main" val="3603911248"/>
                    </a:ext>
                  </a:extLst>
                </a:gridCol>
              </a:tblGrid>
              <a:tr h="16458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to-do list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待办清单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干得好，真不错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warm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）变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暖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beds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整理床铺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out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带出去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chores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做家务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 of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照顾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447373"/>
                  </a:ext>
                </a:extLst>
              </a:tr>
              <a:tr h="28801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核心句型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Dad,may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play outside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？爸爸，我可以出去玩吗？</a:t>
                      </a:r>
                    </a:p>
                    <a:p>
                      <a:pPr marL="0" indent="3016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you tidy your room first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？是的。但是你能先整理一下你的房间吗？</a:t>
                      </a: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Bobby,can you help me clean the floor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？博比，你能帮我清洁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板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吗？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happy to warm up my family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我很高兴能让家人感到温暖。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162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17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106109"/>
              </p:ext>
            </p:extLst>
          </p:nvPr>
        </p:nvGraphicFramePr>
        <p:xfrm>
          <a:off x="406574" y="1740768"/>
          <a:ext cx="11386142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664654">
                  <a:extLst>
                    <a:ext uri="{9D8B030D-6E8A-4147-A177-3AD203B41FA5}">
                      <a16:colId xmlns:a16="http://schemas.microsoft.com/office/drawing/2014/main" val="660138525"/>
                    </a:ext>
                  </a:extLst>
                </a:gridCol>
                <a:gridCol w="9721488">
                  <a:extLst>
                    <a:ext uri="{9D8B030D-6E8A-4147-A177-3AD203B41FA5}">
                      <a16:colId xmlns:a16="http://schemas.microsoft.com/office/drawing/2014/main" val="9626899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必学语法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情态动词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都是情态动词，可以用句型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“May/Can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人称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）＋动词原形＋其他？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来请求允许，表现的是人物意愿和倾向，而非能力。如：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May/Can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borrow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我可以借用你的钢笔吗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673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905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2083317"/>
            <a:ext cx="11485848" cy="1705723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6450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 （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 （　　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2855" y="4221088"/>
            <a:ext cx="32860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the bed</a:t>
            </a: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2855" y="4869160"/>
            <a:ext cx="32860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2855" y="5510656"/>
            <a:ext cx="32860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</a:t>
            </a: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5289075" y="4206173"/>
            <a:ext cx="32860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 the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5303118" y="4851150"/>
            <a:ext cx="32860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</a:p>
        </p:txBody>
      </p:sp>
      <p:sp>
        <p:nvSpPr>
          <p:cNvPr id="12" name="矩形 11"/>
          <p:cNvSpPr/>
          <p:nvPr/>
        </p:nvSpPr>
        <p:spPr>
          <a:xfrm>
            <a:off x="1270670" y="3757822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512154" y="37732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481869" y="376477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692777" y="376477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906432" y="375526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二、根据例词类别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将方框中的单词分类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49759"/>
            <a:ext cx="11485848" cy="13031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       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rubbish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I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J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tidy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18742" y="3040688"/>
            <a:ext cx="20286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C E F J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37947" y="3547566"/>
            <a:ext cx="173957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B D G H I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26211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tidy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pc="-5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</a:t>
            </a:r>
            <a:r>
              <a:rPr lang="en-US" altLang="zh-CN" b="1" spc="-5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，属于表示家务的动词。</a:t>
            </a:r>
            <a:r>
              <a:rPr lang="en-US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pc="-5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房间</a:t>
            </a:r>
            <a:r>
              <a:rPr lang="en-US" altLang="zh-CN" b="1" spc="-5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，是名词。</a:t>
            </a:r>
            <a:endParaRPr lang="zh-CN" altLang="zh-CN" sz="1050" spc="-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3800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3800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outside,Mum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380038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0755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27621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本题考查情态动词。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 I...”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用于请求许可，故选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1119</Words>
  <Application>Microsoft Office PowerPoint</Application>
  <PresentationFormat>自定义</PresentationFormat>
  <Paragraphs>151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364</cp:revision>
  <dcterms:created xsi:type="dcterms:W3CDTF">2020-11-06T05:24:00Z</dcterms:created>
  <dcterms:modified xsi:type="dcterms:W3CDTF">2025-06-23T08:04:40Z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